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3" r:id="rId4"/>
    <p:sldId id="289" r:id="rId5"/>
    <p:sldId id="258" r:id="rId6"/>
    <p:sldId id="261" r:id="rId7"/>
    <p:sldId id="259" r:id="rId8"/>
    <p:sldId id="262" r:id="rId9"/>
    <p:sldId id="260" r:id="rId10"/>
    <p:sldId id="263" r:id="rId11"/>
    <p:sldId id="265" r:id="rId12"/>
    <p:sldId id="266" r:id="rId13"/>
    <p:sldId id="271" r:id="rId14"/>
    <p:sldId id="272" r:id="rId15"/>
    <p:sldId id="273" r:id="rId16"/>
    <p:sldId id="275" r:id="rId17"/>
    <p:sldId id="274" r:id="rId18"/>
    <p:sldId id="279" r:id="rId19"/>
    <p:sldId id="280" r:id="rId20"/>
    <p:sldId id="281" r:id="rId21"/>
    <p:sldId id="282" r:id="rId22"/>
    <p:sldId id="288" r:id="rId23"/>
    <p:sldId id="290" r:id="rId24"/>
    <p:sldId id="291" r:id="rId25"/>
    <p:sldId id="278" r:id="rId26"/>
    <p:sldId id="277"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21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2CF9C-FD55-409C-8529-11537AD6651C}"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9FFCF-ECFD-4A29-9B8A-6C5F3AD839B9}" type="slidenum">
              <a:rPr lang="en-US" smtClean="0"/>
              <a:t>‹#›</a:t>
            </a:fld>
            <a:endParaRPr lang="en-US"/>
          </a:p>
        </p:txBody>
      </p:sp>
    </p:spTree>
    <p:extLst>
      <p:ext uri="{BB962C8B-B14F-4D97-AF65-F5344CB8AC3E}">
        <p14:creationId xmlns:p14="http://schemas.microsoft.com/office/powerpoint/2010/main" val="233553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9FFCF-ECFD-4A29-9B8A-6C5F3AD839B9}" type="slidenum">
              <a:rPr lang="en-US" smtClean="0"/>
              <a:t>5</a:t>
            </a:fld>
            <a:endParaRPr lang="en-US"/>
          </a:p>
        </p:txBody>
      </p:sp>
    </p:spTree>
    <p:extLst>
      <p:ext uri="{BB962C8B-B14F-4D97-AF65-F5344CB8AC3E}">
        <p14:creationId xmlns:p14="http://schemas.microsoft.com/office/powerpoint/2010/main" val="889060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2A593-73C5-4975-BC2E-DED1B2406C1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272989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2A593-73C5-4975-BC2E-DED1B2406C1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82163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2A593-73C5-4975-BC2E-DED1B2406C1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191609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2A593-73C5-4975-BC2E-DED1B2406C1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380181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12A593-73C5-4975-BC2E-DED1B2406C14}"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25317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2A593-73C5-4975-BC2E-DED1B2406C1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208302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2A593-73C5-4975-BC2E-DED1B2406C14}"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35806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2A593-73C5-4975-BC2E-DED1B2406C14}"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119010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2A593-73C5-4975-BC2E-DED1B2406C14}"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255697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2A593-73C5-4975-BC2E-DED1B2406C1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424676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12A593-73C5-4975-BC2E-DED1B2406C14}"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9AAC-63A6-4EA9-8341-1F5810551ACB}" type="slidenum">
              <a:rPr lang="en-US" smtClean="0"/>
              <a:t>‹#›</a:t>
            </a:fld>
            <a:endParaRPr lang="en-US"/>
          </a:p>
        </p:txBody>
      </p:sp>
    </p:spTree>
    <p:extLst>
      <p:ext uri="{BB962C8B-B14F-4D97-AF65-F5344CB8AC3E}">
        <p14:creationId xmlns:p14="http://schemas.microsoft.com/office/powerpoint/2010/main" val="53140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2A593-73C5-4975-BC2E-DED1B2406C14}"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99AAC-63A6-4EA9-8341-1F5810551ACB}" type="slidenum">
              <a:rPr lang="en-US" smtClean="0"/>
              <a:t>‹#›</a:t>
            </a:fld>
            <a:endParaRPr lang="en-US"/>
          </a:p>
        </p:txBody>
      </p:sp>
    </p:spTree>
    <p:extLst>
      <p:ext uri="{BB962C8B-B14F-4D97-AF65-F5344CB8AC3E}">
        <p14:creationId xmlns:p14="http://schemas.microsoft.com/office/powerpoint/2010/main" val="241291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849" y="1131216"/>
            <a:ext cx="9144000" cy="3379857"/>
          </a:xfrm>
        </p:spPr>
        <p:txBody>
          <a:bodyPr>
            <a:normAutofit fontScale="90000"/>
          </a:bodyPr>
          <a:lstStyle/>
          <a:p>
            <a:r>
              <a:rPr lang="en-US" dirty="0" smtClean="0">
                <a:latin typeface="Times New Roman" panose="02020603050405020304" pitchFamily="18" charset="0"/>
                <a:cs typeface="Times New Roman" panose="02020603050405020304" pitchFamily="18" charset="0"/>
              </a:rPr>
              <a:t>Social problems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L10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Prof. </a:t>
            </a:r>
            <a:r>
              <a:rPr lang="en-US" dirty="0" err="1" smtClean="0">
                <a:latin typeface="Times New Roman" panose="02020603050405020304" pitchFamily="18" charset="0"/>
                <a:cs typeface="Times New Roman" panose="02020603050405020304" pitchFamily="18" charset="0"/>
              </a:rPr>
              <a:t>Dr.Samira.M.Ebrahim</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2023-2024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479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9579"/>
            <a:ext cx="10515600" cy="5207384"/>
          </a:xfrm>
        </p:spPr>
        <p:txBody>
          <a:bodyPr>
            <a:normAutofit/>
          </a:bodyPr>
          <a:lstStyle/>
          <a:p>
            <a:pPr marL="0" indent="0">
              <a:buNone/>
            </a:pPr>
            <a:r>
              <a:rPr lang="en-US" sz="3500" b="1" dirty="0">
                <a:solidFill>
                  <a:srgbClr val="FF0000"/>
                </a:solidFill>
                <a:latin typeface="Times New Roman" panose="02020603050405020304" pitchFamily="18" charset="0"/>
                <a:cs typeface="Times New Roman" panose="02020603050405020304" pitchFamily="18" charset="0"/>
              </a:rPr>
              <a:t>Common social problems affecting individuals physically and psychologically </a:t>
            </a:r>
            <a:endParaRPr lang="en-US" sz="3500"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US" sz="32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Crime </a:t>
            </a:r>
          </a:p>
          <a:p>
            <a:pPr marL="0" indent="0">
              <a:buNone/>
            </a:pPr>
            <a:r>
              <a:rPr lang="en-US" sz="3200" dirty="0" smtClean="0">
                <a:latin typeface="Times New Roman" panose="02020603050405020304" pitchFamily="18" charset="0"/>
                <a:cs typeface="Times New Roman" panose="02020603050405020304" pitchFamily="18" charset="0"/>
              </a:rPr>
              <a:t>Crime is a great social problem facing every society. It is an act forbidden by law, and there is a penalty  </a:t>
            </a:r>
            <a:r>
              <a:rPr lang="ar-IQ" sz="3200" dirty="0" smtClean="0">
                <a:latin typeface="Times New Roman" panose="02020603050405020304" pitchFamily="18" charset="0"/>
                <a:cs typeface="Times New Roman" panose="02020603050405020304" pitchFamily="18" charset="0"/>
              </a:rPr>
              <a:t>جزاء </a:t>
            </a:r>
            <a:r>
              <a:rPr lang="en-US" sz="3200" dirty="0" smtClean="0">
                <a:latin typeface="Times New Roman" panose="02020603050405020304" pitchFamily="18" charset="0"/>
                <a:cs typeface="Times New Roman" panose="02020603050405020304" pitchFamily="18" charset="0"/>
              </a:rPr>
              <a:t>prescribed for it. It is the price paid for the advance of civilization. It is a major problem in modern civilized societies. </a:t>
            </a:r>
          </a:p>
        </p:txBody>
      </p:sp>
    </p:spTree>
    <p:extLst>
      <p:ext uri="{BB962C8B-B14F-4D97-AF65-F5344CB8AC3E}">
        <p14:creationId xmlns:p14="http://schemas.microsoft.com/office/powerpoint/2010/main" val="4001168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1383" y="958359"/>
            <a:ext cx="10515600" cy="4351338"/>
          </a:xfrm>
        </p:spPr>
        <p:txBody>
          <a:bodyPr>
            <a:noAutofit/>
          </a:bodyPr>
          <a:lstStyle/>
          <a:p>
            <a:pPr marL="0" indent="0">
              <a:buNone/>
            </a:pPr>
            <a:r>
              <a:rPr lang="en-US" sz="3200" b="1" u="sng" dirty="0">
                <a:solidFill>
                  <a:srgbClr val="FF0000"/>
                </a:solidFill>
                <a:latin typeface="Times New Roman" panose="02020603050405020304" pitchFamily="18" charset="0"/>
                <a:cs typeface="Times New Roman" panose="02020603050405020304" pitchFamily="18" charset="0"/>
              </a:rPr>
              <a:t>Classifications of Crime</a:t>
            </a:r>
            <a:endParaRPr lang="en-US" sz="32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 against body: </a:t>
            </a:r>
            <a:r>
              <a:rPr lang="en-US" sz="3200" dirty="0">
                <a:latin typeface="Times New Roman" panose="02020603050405020304" pitchFamily="18" charset="0"/>
                <a:cs typeface="Times New Roman" panose="02020603050405020304" pitchFamily="18" charset="0"/>
              </a:rPr>
              <a:t>Murder or its </a:t>
            </a:r>
            <a:r>
              <a:rPr lang="en-US" sz="3200" dirty="0" smtClean="0">
                <a:latin typeface="Times New Roman" panose="02020603050405020304" pitchFamily="18" charset="0"/>
                <a:cs typeface="Times New Roman" panose="02020603050405020304" pitchFamily="18" charset="0"/>
              </a:rPr>
              <a:t>attempt, kidnapping, </a:t>
            </a:r>
            <a:r>
              <a:rPr lang="en-US" sz="3200" dirty="0">
                <a:latin typeface="Times New Roman" panose="02020603050405020304" pitchFamily="18" charset="0"/>
                <a:cs typeface="Times New Roman" panose="02020603050405020304" pitchFamily="18" charset="0"/>
              </a:rPr>
              <a:t>hurt, and causing death by negligence</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 against property</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robbery</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burglary </a:t>
            </a:r>
            <a:r>
              <a:rPr lang="ar-IQ" sz="3200" dirty="0" smtClean="0">
                <a:latin typeface="Times New Roman" panose="02020603050405020304" pitchFamily="18" charset="0"/>
                <a:cs typeface="Times New Roman" panose="02020603050405020304" pitchFamily="18" charset="0"/>
              </a:rPr>
              <a:t>السطو</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theft, and </a:t>
            </a:r>
            <a:r>
              <a:rPr lang="en-US" sz="3200" dirty="0" smtClean="0">
                <a:latin typeface="Times New Roman" panose="02020603050405020304" pitchFamily="18" charset="0"/>
                <a:cs typeface="Times New Roman" panose="02020603050405020304" pitchFamily="18" charset="0"/>
              </a:rPr>
              <a:t>extortion</a:t>
            </a:r>
            <a:r>
              <a:rPr lang="ar-IQ" sz="3200" dirty="0" smtClean="0">
                <a:latin typeface="Times New Roman" panose="02020603050405020304" pitchFamily="18" charset="0"/>
                <a:cs typeface="Times New Roman" panose="02020603050405020304" pitchFamily="18" charset="0"/>
              </a:rPr>
              <a:t>الابتزاز</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 under public order</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Riots </a:t>
            </a:r>
            <a:r>
              <a:rPr lang="ar-IQ" sz="3200" dirty="0" smtClean="0">
                <a:latin typeface="Times New Roman" panose="02020603050405020304" pitchFamily="18" charset="0"/>
                <a:cs typeface="Times New Roman" panose="02020603050405020304" pitchFamily="18" charset="0"/>
              </a:rPr>
              <a:t>اعمال شغب</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a:t>
            </a:r>
            <a:r>
              <a:rPr lang="en-US" sz="3200" dirty="0" smtClean="0">
                <a:latin typeface="Times New Roman" panose="02020603050405020304" pitchFamily="18" charset="0"/>
                <a:cs typeface="Times New Roman" panose="02020603050405020304" pitchFamily="18" charset="0"/>
              </a:rPr>
              <a:t>arson</a:t>
            </a:r>
            <a:r>
              <a:rPr lang="ar-IQ" sz="3200" dirty="0" smtClean="0">
                <a:latin typeface="Times New Roman" panose="02020603050405020304" pitchFamily="18" charset="0"/>
                <a:cs typeface="Times New Roman" panose="02020603050405020304" pitchFamily="18" charset="0"/>
              </a:rPr>
              <a:t> الحرق</a:t>
            </a:r>
            <a:r>
              <a:rPr lang="en-US" sz="3200" dirty="0" smtClean="0">
                <a:latin typeface="Times New Roman" panose="02020603050405020304" pitchFamily="18" charset="0"/>
                <a:cs typeface="Times New Roman" panose="02020603050405020304" pitchFamily="18" charset="0"/>
              </a:rPr>
              <a:t>.</a:t>
            </a:r>
            <a:endParaRPr lang="ar-IQ"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Economic</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a:t>
            </a:r>
            <a:r>
              <a:rPr lang="en-US" sz="3200" dirty="0">
                <a:latin typeface="Times New Roman" panose="02020603050405020304" pitchFamily="18" charset="0"/>
                <a:cs typeface="Times New Roman" panose="02020603050405020304" pitchFamily="18" charset="0"/>
              </a:rPr>
              <a:t>: Criminal breach of trust, cheating, and </a:t>
            </a:r>
            <a:r>
              <a:rPr lang="en-US" sz="3200" dirty="0" smtClean="0">
                <a:latin typeface="Times New Roman" panose="02020603050405020304" pitchFamily="18" charset="0"/>
                <a:cs typeface="Times New Roman" panose="02020603050405020304" pitchFamily="18" charset="0"/>
              </a:rPr>
              <a:t>counterfeiting</a:t>
            </a:r>
            <a:r>
              <a:rPr lang="ar-IQ" sz="3200" dirty="0" smtClean="0">
                <a:latin typeface="Times New Roman" panose="02020603050405020304" pitchFamily="18" charset="0"/>
                <a:cs typeface="Times New Roman" panose="02020603050405020304" pitchFamily="18" charset="0"/>
              </a:rPr>
              <a:t>  التزيف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249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72" y="509047"/>
            <a:ext cx="11306666" cy="6249972"/>
          </a:xfrm>
        </p:spPr>
        <p:txBody>
          <a:bodyPr>
            <a:noAutofit/>
          </a:bodyPr>
          <a:lstStyle/>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against</a:t>
            </a:r>
            <a:r>
              <a:rPr lang="ar-IQ" sz="3200" dirty="0" err="1"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women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Rape, </a:t>
            </a:r>
            <a:r>
              <a:rPr lang="en-US" sz="3200" dirty="0">
                <a:latin typeface="Times New Roman" panose="02020603050405020304" pitchFamily="18" charset="0"/>
                <a:cs typeface="Times New Roman" panose="02020603050405020304" pitchFamily="18" charset="0"/>
              </a:rPr>
              <a:t>cruelty </a:t>
            </a:r>
            <a:r>
              <a:rPr lang="ar-IQ" sz="3200" dirty="0" smtClean="0">
                <a:latin typeface="Times New Roman" panose="02020603050405020304" pitchFamily="18" charset="0"/>
                <a:cs typeface="Times New Roman" panose="02020603050405020304" pitchFamily="18" charset="0"/>
              </a:rPr>
              <a:t>قسوة </a:t>
            </a:r>
            <a:r>
              <a:rPr lang="en-US" sz="3200" dirty="0" smtClean="0">
                <a:latin typeface="Times New Roman" panose="02020603050405020304" pitchFamily="18" charset="0"/>
                <a:cs typeface="Times New Roman" panose="02020603050405020304" pitchFamily="18" charset="0"/>
              </a:rPr>
              <a:t> by </a:t>
            </a:r>
            <a:r>
              <a:rPr lang="en-US" sz="3200" dirty="0">
                <a:latin typeface="Times New Roman" panose="02020603050405020304" pitchFamily="18" charset="0"/>
                <a:cs typeface="Times New Roman" panose="02020603050405020304" pitchFamily="18" charset="0"/>
              </a:rPr>
              <a:t>husband and relatives, </a:t>
            </a:r>
            <a:r>
              <a:rPr lang="en-US" sz="3200" dirty="0" smtClean="0">
                <a:latin typeface="Times New Roman" panose="02020603050405020304" pitchFamily="18" charset="0"/>
                <a:cs typeface="Times New Roman" panose="02020603050405020304" pitchFamily="18" charset="0"/>
              </a:rPr>
              <a:t>sexual harassment</a:t>
            </a:r>
            <a:r>
              <a:rPr lang="ar-IQ" sz="3200" dirty="0" smtClean="0">
                <a:latin typeface="Times New Roman" panose="02020603050405020304" pitchFamily="18" charset="0"/>
                <a:cs typeface="Times New Roman" panose="02020603050405020304" pitchFamily="18" charset="0"/>
              </a:rPr>
              <a:t>تحرش</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importation of </a:t>
            </a:r>
            <a:r>
              <a:rPr lang="en-US" sz="3200" dirty="0" smtClean="0">
                <a:latin typeface="Times New Roman" panose="02020603050405020304" pitchFamily="18" charset="0"/>
                <a:cs typeface="Times New Roman" panose="02020603050405020304" pitchFamily="18" charset="0"/>
              </a:rPr>
              <a:t>girls.</a:t>
            </a:r>
            <a:endParaRPr lang="ar-IQ"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Crimes</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against</a:t>
            </a:r>
            <a:r>
              <a:rPr lang="ar-IQ" sz="3200" dirty="0" err="1"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children</a:t>
            </a:r>
            <a:r>
              <a:rPr lang="en-US" sz="3200" dirty="0">
                <a:latin typeface="Times New Roman" panose="02020603050405020304" pitchFamily="18" charset="0"/>
                <a:cs typeface="Times New Roman" panose="02020603050405020304" pitchFamily="18" charset="0"/>
              </a:rPr>
              <a:t>: Child rape, kidnapping and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children, selling or </a:t>
            </a:r>
            <a:r>
              <a:rPr lang="en-US" sz="3200" dirty="0" smtClean="0">
                <a:latin typeface="Times New Roman" panose="02020603050405020304" pitchFamily="18" charset="0"/>
                <a:cs typeface="Times New Roman" panose="02020603050405020304" pitchFamily="18" charset="0"/>
              </a:rPr>
              <a:t>buying </a:t>
            </a:r>
            <a:r>
              <a:rPr lang="en-US" sz="3200" dirty="0">
                <a:latin typeface="Times New Roman" panose="02020603050405020304" pitchFamily="18" charset="0"/>
                <a:cs typeface="Times New Roman" panose="02020603050405020304" pitchFamily="18" charset="0"/>
              </a:rPr>
              <a:t>of girls for prostitution, </a:t>
            </a:r>
            <a:r>
              <a:rPr lang="en-US" sz="3200" dirty="0" smtClean="0">
                <a:latin typeface="Times New Roman" panose="02020603050405020304" pitchFamily="18" charset="0"/>
                <a:cs typeface="Times New Roman" panose="02020603050405020304" pitchFamily="18" charset="0"/>
              </a:rPr>
              <a:t>exposure </a:t>
            </a:r>
            <a:r>
              <a:rPr lang="en-US" sz="3200" dirty="0">
                <a:latin typeface="Times New Roman" panose="02020603050405020304" pitchFamily="18" charset="0"/>
                <a:cs typeface="Times New Roman" panose="02020603050405020304" pitchFamily="18" charset="0"/>
              </a:rPr>
              <a:t>and </a:t>
            </a:r>
            <a:r>
              <a:rPr lang="en-US" sz="3200" dirty="0" smtClean="0">
                <a:latin typeface="Times New Roman" panose="02020603050405020304" pitchFamily="18" charset="0"/>
                <a:cs typeface="Times New Roman" panose="02020603050405020304" pitchFamily="18" charset="0"/>
              </a:rPr>
              <a:t>abandonment</a:t>
            </a:r>
            <a:r>
              <a:rPr lang="ar-IQ" sz="3200" dirty="0" smtClean="0">
                <a:latin typeface="Times New Roman" panose="02020603050405020304" pitchFamily="18" charset="0"/>
                <a:cs typeface="Times New Roman" panose="02020603050405020304" pitchFamily="18" charset="0"/>
              </a:rPr>
              <a:t> التخلي</a:t>
            </a:r>
            <a:r>
              <a:rPr lang="en-US" sz="3200" dirty="0" smtClean="0">
                <a:latin typeface="Times New Roman" panose="02020603050405020304" pitchFamily="18" charset="0"/>
                <a:cs typeface="Times New Roman" panose="02020603050405020304" pitchFamily="18" charset="0"/>
              </a:rPr>
              <a:t>. </a:t>
            </a:r>
            <a:endParaRPr lang="ar-IQ"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Professional</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crimes</a:t>
            </a:r>
            <a:r>
              <a:rPr lang="en-US" sz="3200" dirty="0">
                <a:latin typeface="Times New Roman" panose="02020603050405020304" pitchFamily="18" charset="0"/>
                <a:cs typeface="Times New Roman" panose="02020603050405020304" pitchFamily="18" charset="0"/>
              </a:rPr>
              <a:t>: The term professional is used when offenders are highly skilled and are accorded high status among criminals. Their activities include </a:t>
            </a:r>
            <a:r>
              <a:rPr lang="en-US" sz="3200" dirty="0" smtClean="0">
                <a:latin typeface="Times New Roman" panose="02020603050405020304" pitchFamily="18" charset="0"/>
                <a:cs typeface="Times New Roman" panose="02020603050405020304" pitchFamily="18" charset="0"/>
              </a:rPr>
              <a:t>pick-pocketing</a:t>
            </a:r>
            <a:r>
              <a:rPr lang="ar-IQ" sz="3200" dirty="0" smtClean="0">
                <a:latin typeface="Times New Roman" panose="02020603050405020304" pitchFamily="18" charset="0"/>
                <a:cs typeface="Times New Roman" panose="02020603050405020304" pitchFamily="18" charset="0"/>
              </a:rPr>
              <a:t>النشل </a:t>
            </a:r>
            <a:r>
              <a:rPr lang="en-US" sz="3200" dirty="0" smtClean="0">
                <a:latin typeface="Times New Roman" panose="02020603050405020304" pitchFamily="18" charset="0"/>
                <a:cs typeface="Times New Roman" panose="02020603050405020304" pitchFamily="18" charset="0"/>
              </a:rPr>
              <a:t>, shoplifting</a:t>
            </a:r>
            <a:r>
              <a:rPr lang="ar-IQ" sz="3200" dirty="0" smtClean="0">
                <a:latin typeface="Times New Roman" panose="02020603050405020304" pitchFamily="18" charset="0"/>
                <a:cs typeface="Times New Roman" panose="02020603050405020304" pitchFamily="18" charset="0"/>
              </a:rPr>
              <a:t> السرقة</a:t>
            </a:r>
            <a:r>
              <a:rPr lang="en-US" sz="3200" dirty="0" smtClean="0">
                <a:latin typeface="Times New Roman" panose="02020603050405020304" pitchFamily="18" charset="0"/>
                <a:cs typeface="Times New Roman" panose="02020603050405020304" pitchFamily="18" charset="0"/>
              </a:rPr>
              <a:t>, burglary</a:t>
            </a:r>
            <a:r>
              <a:rPr lang="ar-IQ" sz="3200" dirty="0" smtClean="0">
                <a:latin typeface="Times New Roman" panose="02020603050405020304" pitchFamily="18" charset="0"/>
                <a:cs typeface="Times New Roman" panose="02020603050405020304" pitchFamily="18" charset="0"/>
              </a:rPr>
              <a:t>السطو</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passing bad </a:t>
            </a:r>
            <a:r>
              <a:rPr lang="en-US" sz="3200" dirty="0" err="1" smtClean="0">
                <a:latin typeface="Times New Roman" panose="02020603050405020304" pitchFamily="18" charset="0"/>
                <a:cs typeface="Times New Roman" panose="02020603050405020304" pitchFamily="18" charset="0"/>
              </a:rPr>
              <a:t>cheques</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extorting money from persons in illegal sex </a:t>
            </a:r>
            <a:r>
              <a:rPr lang="en-US" sz="3200" dirty="0" smtClean="0">
                <a:latin typeface="Times New Roman" panose="02020603050405020304" pitchFamily="18" charset="0"/>
                <a:cs typeface="Times New Roman" panose="02020603050405020304" pitchFamily="18" charset="0"/>
              </a:rPr>
              <a:t>activities.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690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5491"/>
            <a:ext cx="10515600" cy="4351338"/>
          </a:xfrm>
        </p:spPr>
        <p:txBody>
          <a:bodyPr>
            <a:normAutofit/>
          </a:bodyPr>
          <a:lstStyle/>
          <a:p>
            <a:pPr marL="0" indent="0" algn="just">
              <a:buNone/>
            </a:pPr>
            <a:r>
              <a:rPr lang="en-US" sz="3200" b="1" u="sng" dirty="0" smtClean="0">
                <a:solidFill>
                  <a:srgbClr val="FF0000"/>
                </a:solidFill>
                <a:latin typeface="Times New Roman" panose="02020603050405020304" pitchFamily="18" charset="0"/>
                <a:cs typeface="Times New Roman" panose="02020603050405020304" pitchFamily="18" charset="0"/>
              </a:rPr>
              <a:t>Unemployment </a:t>
            </a:r>
          </a:p>
          <a:p>
            <a:pPr marL="0" indent="0" algn="just">
              <a:buNone/>
            </a:pPr>
            <a:r>
              <a:rPr lang="en-US" sz="3200" dirty="0" smtClean="0">
                <a:latin typeface="Times New Roman" panose="02020603050405020304" pitchFamily="18" charset="0"/>
                <a:cs typeface="Times New Roman" panose="02020603050405020304" pitchFamily="18" charset="0"/>
              </a:rPr>
              <a:t>Unemployment  generally </a:t>
            </a:r>
            <a:r>
              <a:rPr lang="en-US" sz="3200" dirty="0">
                <a:latin typeface="Times New Roman" panose="02020603050405020304" pitchFamily="18" charset="0"/>
                <a:cs typeface="Times New Roman" panose="02020603050405020304" pitchFamily="18" charset="0"/>
              </a:rPr>
              <a:t>means failure of a potential individual to get an opportunity to work. One who refuses to work is also said to be unemployed. In other words, one who fails to get an opportunity to work in gainful productive activity is called unemployed.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Hence</a:t>
            </a:r>
            <a:r>
              <a:rPr lang="en-US" sz="3200" dirty="0">
                <a:latin typeface="Times New Roman" panose="02020603050405020304" pitchFamily="18" charset="0"/>
                <a:cs typeface="Times New Roman" panose="02020603050405020304" pitchFamily="18" charset="0"/>
              </a:rPr>
              <a:t>, unemployment is a condition or situation in which some capable individuals, though willing to work, fail to get a job opportunity to get some regular income for their livelihood</a:t>
            </a:r>
          </a:p>
        </p:txBody>
      </p:sp>
    </p:spTree>
    <p:extLst>
      <p:ext uri="{BB962C8B-B14F-4D97-AF65-F5344CB8AC3E}">
        <p14:creationId xmlns:p14="http://schemas.microsoft.com/office/powerpoint/2010/main" val="178693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10" y="631158"/>
            <a:ext cx="10515600" cy="4351338"/>
          </a:xfrm>
        </p:spPr>
        <p:txBody>
          <a:bodyPr>
            <a:noAutofit/>
          </a:bodyPr>
          <a:lstStyle/>
          <a:p>
            <a:pPr marL="0" indent="0" algn="just">
              <a:buNone/>
            </a:pPr>
            <a:r>
              <a:rPr lang="en-US" sz="3200" b="1" u="sng" dirty="0">
                <a:solidFill>
                  <a:srgbClr val="FF0000"/>
                </a:solidFill>
                <a:latin typeface="Times New Roman" panose="02020603050405020304" pitchFamily="18" charset="0"/>
                <a:cs typeface="Times New Roman" panose="02020603050405020304" pitchFamily="18" charset="0"/>
              </a:rPr>
              <a:t>Concept of Unemployment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Unemployment is an important socioeconomic problem in all societies. It hinders the </a:t>
            </a:r>
            <a:r>
              <a:rPr lang="en-US" dirty="0" smtClean="0">
                <a:latin typeface="Times New Roman" panose="02020603050405020304" pitchFamily="18" charset="0"/>
                <a:cs typeface="Times New Roman" panose="02020603050405020304" pitchFamily="18" charset="0"/>
              </a:rPr>
              <a:t>economic </a:t>
            </a:r>
            <a:r>
              <a:rPr lang="en-US" dirty="0">
                <a:latin typeface="Times New Roman" panose="02020603050405020304" pitchFamily="18" charset="0"/>
                <a:cs typeface="Times New Roman" panose="02020603050405020304" pitchFamily="18" charset="0"/>
              </a:rPr>
              <a:t>progress, and it is an indication of low standard of living and inefficient utilization of manpower.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Whether of a permanent or temporary nature, unemployment has many bad consequences not only for the worker himself but also for the worker’s family and the community at large.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Unemployment is a condition of the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market in which the supply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is greater than the number of available openings.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a state of affairs when in a country there are large numbers of able-bodied persons of working age who are willing to work but cannot find work at the current wage levels</a:t>
            </a:r>
          </a:p>
        </p:txBody>
      </p:sp>
    </p:spTree>
    <p:extLst>
      <p:ext uri="{BB962C8B-B14F-4D97-AF65-F5344CB8AC3E}">
        <p14:creationId xmlns:p14="http://schemas.microsoft.com/office/powerpoint/2010/main" val="36194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505" y="1175176"/>
            <a:ext cx="10515600" cy="5319892"/>
          </a:xfrm>
        </p:spPr>
        <p:txBody>
          <a:bodyPr>
            <a:normAutofit/>
          </a:bodyPr>
          <a:lstStyle/>
          <a:p>
            <a:pPr marL="0" indent="0">
              <a:buNone/>
            </a:pPr>
            <a:r>
              <a:rPr lang="en-US" sz="3600" b="1" u="sng" dirty="0">
                <a:solidFill>
                  <a:srgbClr val="FF0000"/>
                </a:solidFill>
                <a:latin typeface="Times New Roman" panose="02020603050405020304" pitchFamily="18" charset="0"/>
                <a:cs typeface="Times New Roman" panose="02020603050405020304" pitchFamily="18" charset="0"/>
              </a:rPr>
              <a:t>Causes of Unemployment </a:t>
            </a:r>
            <a:endParaRPr lang="en-US" sz="36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Lack of capital and lack of investment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High production or overproduction; imbalance between demand and supply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Faulty economic planning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Backwardness of agriculture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Rapid growth of </a:t>
            </a:r>
            <a:r>
              <a:rPr lang="en-US" sz="3200" dirty="0" smtClean="0">
                <a:latin typeface="Times New Roman" panose="02020603050405020304" pitchFamily="18" charset="0"/>
                <a:cs typeface="Times New Roman" panose="02020603050405020304" pitchFamily="18" charset="0"/>
              </a:rPr>
              <a:t>population</a:t>
            </a: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Lack of manpower planning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716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810" y="892371"/>
            <a:ext cx="10515600" cy="4351338"/>
          </a:xfrm>
        </p:spPr>
        <p:txBody>
          <a:bodyPr>
            <a:noAutofit/>
          </a:bodyPr>
          <a:lstStyle/>
          <a:p>
            <a:pPr marL="0" lvl="0" indent="0">
              <a:buNone/>
            </a:pPr>
            <a:r>
              <a:rPr lang="en-US" sz="3200" dirty="0">
                <a:solidFill>
                  <a:prstClr val="black"/>
                </a:solidFill>
                <a:latin typeface="Times New Roman" panose="02020603050405020304" pitchFamily="18" charset="0"/>
                <a:cs typeface="Times New Roman" panose="02020603050405020304" pitchFamily="18" charset="0"/>
              </a:rPr>
              <a:t>❑ Defective education system that generates only educated unemployed persons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3200" dirty="0" smtClean="0">
                <a:solidFill>
                  <a:prstClr val="black"/>
                </a:solidFill>
                <a:latin typeface="Times New Roman" panose="02020603050405020304" pitchFamily="18" charset="0"/>
                <a:cs typeface="Times New Roman" panose="02020603050405020304" pitchFamily="18" charset="0"/>
              </a:rPr>
              <a:t>❑ </a:t>
            </a:r>
            <a:r>
              <a:rPr lang="en-US" sz="3200" dirty="0">
                <a:solidFill>
                  <a:prstClr val="black"/>
                </a:solidFill>
                <a:latin typeface="Times New Roman" panose="02020603050405020304" pitchFamily="18" charset="0"/>
                <a:cs typeface="Times New Roman" panose="02020603050405020304" pitchFamily="18" charset="0"/>
              </a:rPr>
              <a:t>Illness and disability </a:t>
            </a:r>
          </a:p>
          <a:p>
            <a:pPr marL="0" lvl="0" indent="0">
              <a:buNone/>
            </a:pPr>
            <a:r>
              <a:rPr lang="en-US" sz="3200" dirty="0">
                <a:solidFill>
                  <a:prstClr val="black"/>
                </a:solidFill>
                <a:latin typeface="Times New Roman" panose="02020603050405020304" pitchFamily="18" charset="0"/>
                <a:cs typeface="Times New Roman" panose="02020603050405020304" pitchFamily="18" charset="0"/>
              </a:rPr>
              <a:t>❑ Geographic immobility of </a:t>
            </a:r>
            <a:r>
              <a:rPr lang="en-US" sz="3200" dirty="0" err="1">
                <a:solidFill>
                  <a:prstClr val="black"/>
                </a:solidFill>
                <a:latin typeface="Times New Roman" panose="02020603050405020304" pitchFamily="18" charset="0"/>
                <a:cs typeface="Times New Roman" panose="02020603050405020304" pitchFamily="18" charset="0"/>
              </a:rPr>
              <a:t>labour</a:t>
            </a:r>
            <a:r>
              <a:rPr lang="en-US" sz="3200" dirty="0">
                <a:solidFill>
                  <a:prstClr val="black"/>
                </a:solidFill>
                <a:latin typeface="Times New Roman" panose="02020603050405020304" pitchFamily="18" charset="0"/>
                <a:cs typeface="Times New Roman" panose="02020603050405020304" pitchFamily="18" charset="0"/>
              </a:rPr>
              <a:t> </a:t>
            </a:r>
          </a:p>
          <a:p>
            <a:pPr marL="0" lvl="0" indent="0">
              <a:buNone/>
            </a:pPr>
            <a:r>
              <a:rPr lang="en-US" sz="3200" dirty="0">
                <a:solidFill>
                  <a:prstClr val="black"/>
                </a:solidFill>
                <a:latin typeface="Times New Roman" panose="02020603050405020304" pitchFamily="18" charset="0"/>
                <a:cs typeface="Times New Roman" panose="02020603050405020304" pitchFamily="18" charset="0"/>
              </a:rPr>
              <a:t>❑ Lack of vocational guidance and training </a:t>
            </a:r>
          </a:p>
          <a:p>
            <a:pPr marL="0" lvl="0" indent="0">
              <a:buNone/>
            </a:pPr>
            <a:r>
              <a:rPr lang="en-US" sz="3200" dirty="0">
                <a:solidFill>
                  <a:prstClr val="black"/>
                </a:solidFill>
                <a:latin typeface="Times New Roman" panose="02020603050405020304" pitchFamily="18" charset="0"/>
                <a:cs typeface="Times New Roman" panose="02020603050405020304" pitchFamily="18" charset="0"/>
              </a:rPr>
              <a:t>❑ Inadequate medical facilities keep the villagers sick for a longer time</a:t>
            </a:r>
          </a:p>
          <a:p>
            <a:pPr marL="0" lvl="0" indent="0">
              <a:buNone/>
            </a:pPr>
            <a:r>
              <a:rPr lang="en-US" sz="3200" dirty="0">
                <a:solidFill>
                  <a:prstClr val="black"/>
                </a:solidFill>
                <a:latin typeface="Times New Roman" panose="02020603050405020304" pitchFamily="18" charset="0"/>
                <a:cs typeface="Times New Roman" panose="02020603050405020304" pitchFamily="18" charset="0"/>
              </a:rPr>
              <a:t> ❑ Festivals, pilgrimages, and other traditional religious and cultural activities hinder the villagers from working</a:t>
            </a:r>
          </a:p>
          <a:p>
            <a:pPr marL="0" lvl="0" indent="0">
              <a:buNone/>
            </a:pPr>
            <a:r>
              <a:rPr lang="en-US" sz="3200" dirty="0">
                <a:solidFill>
                  <a:prstClr val="black"/>
                </a:solidFill>
                <a:latin typeface="Times New Roman" panose="02020603050405020304" pitchFamily="18" charset="0"/>
                <a:cs typeface="Times New Roman" panose="02020603050405020304" pitchFamily="18" charset="0"/>
              </a:rPr>
              <a:t> ❑ Excessive increase in population</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23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944" y="694408"/>
            <a:ext cx="10515600" cy="4351338"/>
          </a:xfrm>
        </p:spPr>
        <p:txBody>
          <a:bodyPr>
            <a:noAutofit/>
          </a:bodyPr>
          <a:lstStyle/>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Effects </a:t>
            </a:r>
            <a:r>
              <a:rPr lang="en-US" sz="3200" b="1" u="sng" dirty="0">
                <a:solidFill>
                  <a:srgbClr val="FF0000"/>
                </a:solidFill>
                <a:latin typeface="Times New Roman" panose="02020603050405020304" pitchFamily="18" charset="0"/>
                <a:cs typeface="Times New Roman" panose="02020603050405020304" pitchFamily="18" charset="0"/>
              </a:rPr>
              <a:t>of Unemployment </a:t>
            </a:r>
            <a:endParaRPr lang="en-US" sz="32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Unemployment leads to personal disorganization and family disorganization.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unemployed person suffers from personal disorganization. His health gets affected, and so do his family and community.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youth become prone to antisocial activities and unlawful activities such as smuggling, drug trafficking, and terrorism.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Lack of jobs leads to physical illness, tension, suicide, and crime. This leads to social disorganization. </a:t>
            </a:r>
          </a:p>
        </p:txBody>
      </p:sp>
    </p:spTree>
    <p:extLst>
      <p:ext uri="{BB962C8B-B14F-4D97-AF65-F5344CB8AC3E}">
        <p14:creationId xmlns:p14="http://schemas.microsoft.com/office/powerpoint/2010/main" val="100420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710" y="940722"/>
            <a:ext cx="10515600" cy="4351338"/>
          </a:xfrm>
        </p:spPr>
        <p:txBody>
          <a:bodyPr>
            <a:normAutofit/>
          </a:bodyPr>
          <a:lstStyle/>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Drug addiction </a:t>
            </a:r>
            <a:endParaRPr lang="en-US" sz="3200" b="1" u="sng"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World </a:t>
            </a:r>
            <a:r>
              <a:rPr lang="en-US" sz="3200" dirty="0">
                <a:latin typeface="Times New Roman" panose="02020603050405020304" pitchFamily="18" charset="0"/>
                <a:cs typeface="Times New Roman" panose="02020603050405020304" pitchFamily="18" charset="0"/>
              </a:rPr>
              <a:t>Health Organization has defined drug addiction as a state of periodic or chronic </a:t>
            </a:r>
            <a:r>
              <a:rPr lang="en-US" sz="3200" dirty="0" smtClean="0">
                <a:latin typeface="Times New Roman" panose="02020603050405020304" pitchFamily="18" charset="0"/>
                <a:cs typeface="Times New Roman" panose="02020603050405020304" pitchFamily="18" charset="0"/>
              </a:rPr>
              <a:t>intoxication </a:t>
            </a:r>
            <a:r>
              <a:rPr lang="en-US" sz="3200" dirty="0">
                <a:latin typeface="Times New Roman" panose="02020603050405020304" pitchFamily="18" charset="0"/>
                <a:cs typeface="Times New Roman" panose="02020603050405020304" pitchFamily="18" charset="0"/>
              </a:rPr>
              <a:t>detrimental </a:t>
            </a:r>
            <a:r>
              <a:rPr lang="ar-IQ" sz="3200" dirty="0" smtClean="0">
                <a:latin typeface="Times New Roman" panose="02020603050405020304" pitchFamily="18" charset="0"/>
                <a:cs typeface="Times New Roman" panose="02020603050405020304" pitchFamily="18" charset="0"/>
              </a:rPr>
              <a:t>ضارة</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the individual and to society produced by repeated consumption of a drug, either natural or synthetic</a:t>
            </a:r>
          </a:p>
        </p:txBody>
      </p:sp>
    </p:spTree>
    <p:extLst>
      <p:ext uri="{BB962C8B-B14F-4D97-AF65-F5344CB8AC3E}">
        <p14:creationId xmlns:p14="http://schemas.microsoft.com/office/powerpoint/2010/main" val="370905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535" y="147655"/>
            <a:ext cx="11877773" cy="4351338"/>
          </a:xfrm>
        </p:spPr>
        <p:txBody>
          <a:bodyPr>
            <a:no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Characteristics of Drug addiction </a:t>
            </a:r>
            <a:endParaRPr lang="en-US"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Strong desire to take drugs or narcotic substances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Strong determination to get it at any cost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Because of the ill-effects of drug, physical and mental dependence is prominent.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Less interest in studies, games, hobbies, home, family, and occupation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Irresponsible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Irritability and immoral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like stealing, telling lies, and so on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Absence from home, school, or place of work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Tremors in hands and legs and inability to drive vehicles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Losing strength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Suicidal tendencies</a:t>
            </a:r>
          </a:p>
        </p:txBody>
      </p:sp>
    </p:spTree>
    <p:extLst>
      <p:ext uri="{BB962C8B-B14F-4D97-AF65-F5344CB8AC3E}">
        <p14:creationId xmlns:p14="http://schemas.microsoft.com/office/powerpoint/2010/main" val="532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nSpc>
                <a:spcPct val="115000"/>
              </a:lnSpc>
              <a:spcBef>
                <a:spcPts val="0"/>
              </a:spcBef>
              <a:buNone/>
              <a:tabLst>
                <a:tab pos="508000" algn="l"/>
              </a:tabLst>
            </a:pPr>
            <a:r>
              <a:rPr lang="en-US" dirty="0" smtClean="0">
                <a:latin typeface="Times New Roman" panose="02020603050405020304" pitchFamily="18" charset="0"/>
                <a:ea typeface="Calibri" panose="020F0502020204030204" pitchFamily="34" charset="0"/>
                <a:cs typeface="Times New Roman" panose="02020603050405020304" pitchFamily="18" charset="0"/>
              </a:rPr>
              <a:t>Objectives </a:t>
            </a:r>
          </a:p>
          <a:p>
            <a:pPr marL="0" indent="0">
              <a:lnSpc>
                <a:spcPct val="115000"/>
              </a:lnSpc>
              <a:spcBef>
                <a:spcPts val="0"/>
              </a:spcBef>
              <a:buNone/>
              <a:tabLst>
                <a:tab pos="508000" algn="l"/>
              </a:tabLst>
            </a:pPr>
            <a:r>
              <a:rPr lang="en-US" dirty="0" smtClean="0">
                <a:latin typeface="Times New Roman" panose="02020603050405020304" pitchFamily="18" charset="0"/>
                <a:ea typeface="Calibri" panose="020F0502020204030204" pitchFamily="34" charset="0"/>
                <a:cs typeface="Times New Roman" panose="02020603050405020304" pitchFamily="18" charset="0"/>
              </a:rPr>
              <a:t>1- to know the </a:t>
            </a:r>
            <a:r>
              <a:rPr lang="en-US" dirty="0">
                <a:latin typeface="Times New Roman" panose="02020603050405020304" pitchFamily="18" charset="0"/>
                <a:cs typeface="Times New Roman" panose="02020603050405020304" pitchFamily="18" charset="0"/>
              </a:rPr>
              <a:t>Features of Social </a:t>
            </a:r>
            <a:r>
              <a:rPr lang="en-US" dirty="0" smtClean="0">
                <a:latin typeface="Times New Roman" panose="02020603050405020304" pitchFamily="18" charset="0"/>
                <a:cs typeface="Times New Roman" panose="02020603050405020304" pitchFamily="18" charset="0"/>
              </a:rPr>
              <a:t>Problems</a:t>
            </a:r>
          </a:p>
          <a:p>
            <a:pPr marL="0" indent="0">
              <a:lnSpc>
                <a:spcPct val="115000"/>
              </a:lnSpc>
              <a:spcBef>
                <a:spcPts val="0"/>
              </a:spcBef>
              <a:buNone/>
              <a:tabLst>
                <a:tab pos="508000" algn="l"/>
              </a:tabLst>
            </a:pPr>
            <a:r>
              <a:rPr lang="en-US" dirty="0" smtClean="0">
                <a:latin typeface="Times New Roman" panose="02020603050405020304" pitchFamily="18" charset="0"/>
                <a:cs typeface="Times New Roman" panose="02020603050405020304" pitchFamily="18" charset="0"/>
              </a:rPr>
              <a:t>2- to know the classification, causes and elements of social problems </a:t>
            </a:r>
          </a:p>
          <a:p>
            <a:pPr marL="0" lvl="0" indent="0">
              <a:lnSpc>
                <a:spcPct val="115000"/>
              </a:lnSpc>
              <a:spcBef>
                <a:spcPts val="0"/>
              </a:spcBef>
              <a:buNone/>
              <a:tabLst>
                <a:tab pos="508000" algn="l"/>
              </a:tabLst>
            </a:pPr>
            <a:r>
              <a:rPr lang="en-US" dirty="0" smtClean="0">
                <a:latin typeface="Times New Roman" panose="02020603050405020304" pitchFamily="18" charset="0"/>
                <a:ea typeface="Calibri" panose="020F0502020204030204" pitchFamily="34" charset="0"/>
                <a:cs typeface="Times New Roman" panose="02020603050405020304" pitchFamily="18" charset="0"/>
              </a:rPr>
              <a:t>3-to know definition and classification of crimes </a:t>
            </a:r>
          </a:p>
          <a:p>
            <a:pPr marL="0" lvl="0" indent="0">
              <a:lnSpc>
                <a:spcPct val="115000"/>
              </a:lnSpc>
              <a:spcBef>
                <a:spcPts val="0"/>
              </a:spcBef>
              <a:buNone/>
              <a:tabLst>
                <a:tab pos="508000" algn="l"/>
              </a:tabLst>
            </a:pPr>
            <a:r>
              <a:rPr lang="en-US" dirty="0" smtClean="0">
                <a:latin typeface="Times New Roman" panose="02020603050405020304" pitchFamily="18" charset="0"/>
                <a:ea typeface="Calibri" panose="020F0502020204030204" pitchFamily="34" charset="0"/>
                <a:cs typeface="Times New Roman" panose="02020603050405020304" pitchFamily="18" charset="0"/>
              </a:rPr>
              <a:t>4- to know the causes  and effects of unemployment  </a:t>
            </a:r>
          </a:p>
          <a:p>
            <a:pPr marL="0" lvl="0" indent="0">
              <a:lnSpc>
                <a:spcPct val="115000"/>
              </a:lnSpc>
              <a:spcBef>
                <a:spcPts val="0"/>
              </a:spcBef>
              <a:buNone/>
              <a:tabLst>
                <a:tab pos="508000" algn="l"/>
              </a:tabLst>
            </a:pP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455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243" y="618994"/>
            <a:ext cx="11127557" cy="6017476"/>
          </a:xfrm>
        </p:spPr>
        <p:txBody>
          <a:bodyPr>
            <a:no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Causes of Drug addiction </a:t>
            </a:r>
            <a:endParaRPr lang="ar-IQ"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Bad company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Desire to attain happiness and ecstasy </a:t>
            </a:r>
            <a:r>
              <a:rPr lang="ar-IQ" sz="2400" dirty="0" smtClean="0">
                <a:latin typeface="Times New Roman" panose="02020603050405020304" pitchFamily="18" charset="0"/>
                <a:cs typeface="Times New Roman" panose="02020603050405020304" pitchFamily="18" charset="0"/>
              </a:rPr>
              <a:t>نشوة</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Escapism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Curiosity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Longing for freedom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Urbanization or industrialization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Easy availability of intoxicants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Unhealthy educational </a:t>
            </a:r>
            <a:r>
              <a:rPr lang="en-US" sz="2400" dirty="0" smtClean="0">
                <a:latin typeface="Times New Roman" panose="02020603050405020304" pitchFamily="18" charset="0"/>
                <a:cs typeface="Times New Roman" panose="02020603050405020304" pitchFamily="18" charset="0"/>
              </a:rPr>
              <a:t>environment</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Youth unrest or student unrest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Disorganized family or uncaring guardians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Drug addiction by other family </a:t>
            </a:r>
            <a:r>
              <a:rPr lang="en-US" sz="2400" dirty="0" smtClean="0">
                <a:latin typeface="Times New Roman" panose="02020603050405020304" pitchFamily="18" charset="0"/>
                <a:cs typeface="Times New Roman" panose="02020603050405020304" pitchFamily="18" charset="0"/>
              </a:rPr>
              <a:t>members</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Worldwide network of drug mafia</a:t>
            </a:r>
          </a:p>
        </p:txBody>
      </p:sp>
    </p:spTree>
    <p:extLst>
      <p:ext uri="{BB962C8B-B14F-4D97-AF65-F5344CB8AC3E}">
        <p14:creationId xmlns:p14="http://schemas.microsoft.com/office/powerpoint/2010/main" val="2550726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639" y="760396"/>
            <a:ext cx="10515600" cy="4351338"/>
          </a:xfrm>
        </p:spPr>
        <p:txBody>
          <a:bodyPr>
            <a:noAutofit/>
          </a:bodyPr>
          <a:lstStyle/>
          <a:p>
            <a:pPr marL="0" indent="0">
              <a:buNone/>
            </a:pPr>
            <a:r>
              <a:rPr lang="en-US" sz="3200" b="1" u="sng" dirty="0">
                <a:solidFill>
                  <a:srgbClr val="FF0000"/>
                </a:solidFill>
                <a:latin typeface="Times New Roman" panose="02020603050405020304" pitchFamily="18" charset="0"/>
                <a:cs typeface="Times New Roman" panose="02020603050405020304" pitchFamily="18" charset="0"/>
              </a:rPr>
              <a:t>Control of Drug abuse or addiction </a:t>
            </a:r>
            <a:endParaRPr lang="ar-IQ" sz="32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Strict control over drug smuggling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Change in the attitude of doctors and nurses towards drug addicts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Educating people regarding drugs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Attention towards the youth’s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by parents, teachers, and elders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Treatment of addicts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Proper enforcement of constitutional and legal restraints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De-addiction camps and special attention towards follow-up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Checking the supply of drugs from abroad </a:t>
            </a:r>
            <a:endParaRPr lang="ar-IQ"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International cooperation and policy against drugs and narcotic</a:t>
            </a:r>
          </a:p>
        </p:txBody>
      </p:sp>
    </p:spTree>
    <p:extLst>
      <p:ext uri="{BB962C8B-B14F-4D97-AF65-F5344CB8AC3E}">
        <p14:creationId xmlns:p14="http://schemas.microsoft.com/office/powerpoint/2010/main" val="613961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108" y="649469"/>
            <a:ext cx="10515600" cy="5459100"/>
          </a:xfrm>
        </p:spPr>
        <p:txBody>
          <a:bodyPr>
            <a:noAutofit/>
          </a:bodyPr>
          <a:lstStyle/>
          <a:p>
            <a:pPr marL="0" indent="0" algn="just">
              <a:buNone/>
            </a:pPr>
            <a:r>
              <a:rPr lang="en-US" sz="3200" b="1" u="sng" dirty="0">
                <a:solidFill>
                  <a:srgbClr val="FF0000"/>
                </a:solidFill>
                <a:latin typeface="Times New Roman" panose="02020603050405020304" pitchFamily="18" charset="0"/>
                <a:cs typeface="Times New Roman" panose="02020603050405020304" pitchFamily="18" charset="0"/>
              </a:rPr>
              <a:t>The role of community in facing the social </a:t>
            </a:r>
            <a:r>
              <a:rPr lang="en-US" sz="3200" b="1" u="sng" dirty="0" smtClean="0">
                <a:solidFill>
                  <a:srgbClr val="FF0000"/>
                </a:solidFill>
                <a:latin typeface="Times New Roman" panose="02020603050405020304" pitchFamily="18" charset="0"/>
                <a:cs typeface="Times New Roman" panose="02020603050405020304" pitchFamily="18" charset="0"/>
              </a:rPr>
              <a:t>problems</a:t>
            </a: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It’s important to understand that social problems within a society affect </a:t>
            </a:r>
            <a:r>
              <a:rPr lang="en-US" sz="3200" dirty="0" smtClean="0">
                <a:latin typeface="Times New Roman" panose="02020603050405020304" pitchFamily="18" charset="0"/>
                <a:cs typeface="Times New Roman" panose="02020603050405020304" pitchFamily="18" charset="0"/>
              </a:rPr>
              <a:t>its </a:t>
            </a:r>
            <a:r>
              <a:rPr lang="en-US" sz="3200" dirty="0">
                <a:latin typeface="Times New Roman" panose="02020603050405020304" pitchFamily="18" charset="0"/>
                <a:cs typeface="Times New Roman" panose="02020603050405020304" pitchFamily="18" charset="0"/>
              </a:rPr>
              <a:t>interaction with other societies, which may lead to global problems or issues. How another nation deals with the problems of a developing nation may affect its relationship with that nation and the rest of the world for years to come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No </a:t>
            </a:r>
            <a:r>
              <a:rPr lang="en-US" sz="3200" dirty="0">
                <a:latin typeface="Times New Roman" panose="02020603050405020304" pitchFamily="18" charset="0"/>
                <a:cs typeface="Times New Roman" panose="02020603050405020304" pitchFamily="18" charset="0"/>
              </a:rPr>
              <a:t>country has perfected society where all are happy and where no problems exist. Perhaps the individual nature of humans prevents this, and as many people state, perfection many not be an achievable goal. </a:t>
            </a:r>
          </a:p>
        </p:txBody>
      </p:sp>
    </p:spTree>
    <p:extLst>
      <p:ext uri="{BB962C8B-B14F-4D97-AF65-F5344CB8AC3E}">
        <p14:creationId xmlns:p14="http://schemas.microsoft.com/office/powerpoint/2010/main" val="858845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71" y="421030"/>
            <a:ext cx="11303524" cy="5932635"/>
          </a:xfrm>
        </p:spPr>
        <p:txBody>
          <a:bodyPr>
            <a:noAutofit/>
          </a:bodyPr>
          <a:lstStyle/>
          <a:p>
            <a:pPr marL="0" indent="0" algn="just">
              <a:buNone/>
            </a:pPr>
            <a:r>
              <a:rPr lang="en-US" sz="3200" u="sng" dirty="0">
                <a:solidFill>
                  <a:srgbClr val="FF0000"/>
                </a:solidFill>
                <a:latin typeface="Times New Roman" panose="02020603050405020304" pitchFamily="18" charset="0"/>
                <a:cs typeface="Times New Roman" panose="02020603050405020304" pitchFamily="18" charset="0"/>
              </a:rPr>
              <a:t>Steps used in facing social problem </a:t>
            </a:r>
            <a:r>
              <a:rPr lang="en-US" sz="3200" u="sng" dirty="0" smtClean="0">
                <a:solidFill>
                  <a:srgbClr val="FF0000"/>
                </a:solidFill>
                <a:latin typeface="Times New Roman" panose="02020603050405020304" pitchFamily="18" charset="0"/>
                <a:cs typeface="Times New Roman" panose="02020603050405020304" pitchFamily="18" charset="0"/>
              </a:rPr>
              <a:t>/.</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1-The </a:t>
            </a:r>
            <a:r>
              <a:rPr lang="en-US" sz="3200" dirty="0">
                <a:solidFill>
                  <a:srgbClr val="0070C0"/>
                </a:solidFill>
                <a:latin typeface="Times New Roman" panose="02020603050405020304" pitchFamily="18" charset="0"/>
                <a:cs typeface="Times New Roman" panose="02020603050405020304" pitchFamily="18" charset="0"/>
              </a:rPr>
              <a:t>first step is the identification </a:t>
            </a:r>
            <a:r>
              <a:rPr lang="en-US" sz="3200" dirty="0">
                <a:solidFill>
                  <a:srgbClr val="00B0F0"/>
                </a:solidFill>
                <a:latin typeface="Times New Roman" panose="02020603050405020304" pitchFamily="18" charset="0"/>
                <a:cs typeface="Times New Roman" panose="02020603050405020304" pitchFamily="18" charset="0"/>
              </a:rPr>
              <a:t>of a problem</a:t>
            </a:r>
            <a:r>
              <a:rPr lang="en-US" sz="3200" dirty="0">
                <a:solidFill>
                  <a:prstClr val="black"/>
                </a:solidFill>
                <a:latin typeface="Times New Roman" panose="02020603050405020304" pitchFamily="18" charset="0"/>
                <a:cs typeface="Times New Roman" panose="02020603050405020304" pitchFamily="18" charset="0"/>
              </a:rPr>
              <a:t>. This step involves not only </a:t>
            </a:r>
            <a:r>
              <a:rPr lang="en-US" sz="3200" dirty="0" smtClean="0">
                <a:solidFill>
                  <a:prstClr val="black"/>
                </a:solidFill>
                <a:latin typeface="Times New Roman" panose="02020603050405020304" pitchFamily="18" charset="0"/>
                <a:cs typeface="Times New Roman" panose="02020603050405020304" pitchFamily="18" charset="0"/>
              </a:rPr>
              <a:t>recognizing </a:t>
            </a:r>
            <a:r>
              <a:rPr lang="en-US" sz="3200" dirty="0">
                <a:solidFill>
                  <a:prstClr val="black"/>
                </a:solidFill>
                <a:latin typeface="Times New Roman" panose="02020603050405020304" pitchFamily="18" charset="0"/>
                <a:cs typeface="Times New Roman" panose="02020603050405020304" pitchFamily="18" charset="0"/>
              </a:rPr>
              <a:t>the existence of an issue, but also in-depth study of the problem and its history. This stage of the process often involves determining who is affected, how .aware the public is of the issue and whether it is a short or long-term concern.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2-After </a:t>
            </a:r>
            <a:r>
              <a:rPr lang="en-US" sz="3200" dirty="0">
                <a:solidFill>
                  <a:prstClr val="black"/>
                </a:solidFill>
                <a:latin typeface="Times New Roman" panose="02020603050405020304" pitchFamily="18" charset="0"/>
                <a:cs typeface="Times New Roman" panose="02020603050405020304" pitchFamily="18" charset="0"/>
              </a:rPr>
              <a:t>identifying and studying the problem, </a:t>
            </a:r>
            <a:r>
              <a:rPr lang="en-US" sz="3200" dirty="0">
                <a:solidFill>
                  <a:srgbClr val="0070C0"/>
                </a:solidFill>
                <a:latin typeface="Times New Roman" panose="02020603050405020304" pitchFamily="18" charset="0"/>
                <a:cs typeface="Times New Roman" panose="02020603050405020304" pitchFamily="18" charset="0"/>
              </a:rPr>
              <a:t>solution is usually formulated and </a:t>
            </a:r>
            <a:r>
              <a:rPr lang="en-US" sz="3200" dirty="0" smtClean="0">
                <a:solidFill>
                  <a:srgbClr val="0070C0"/>
                </a:solidFill>
                <a:latin typeface="Times New Roman" panose="02020603050405020304" pitchFamily="18" charset="0"/>
                <a:cs typeface="Times New Roman" panose="02020603050405020304" pitchFamily="18" charset="0"/>
              </a:rPr>
              <a:t>adopted</a:t>
            </a:r>
            <a:r>
              <a:rPr lang="en-US" sz="3200" dirty="0">
                <a:solidFill>
                  <a:prstClr val="black"/>
                </a:solidFill>
                <a:latin typeface="Times New Roman" panose="02020603050405020304" pitchFamily="18" charset="0"/>
                <a:cs typeface="Times New Roman" panose="02020603050405020304" pitchFamily="18" charset="0"/>
              </a:rPr>
              <a:t>. This step is usually marked by discussion between governmental officials, interest groups, and individual citizens over how best to address the issue. The general purpose of this step is to set clear goals and list the steps to achieve them.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709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664" y="760396"/>
            <a:ext cx="10515600" cy="4351338"/>
          </a:xfrm>
        </p:spPr>
        <p:txBody>
          <a:bodyPr>
            <a:noAutofit/>
          </a:bodyPr>
          <a:lstStyle/>
          <a:p>
            <a:pPr marL="0" lvl="0" indent="0" algn="just">
              <a:buNone/>
            </a:pPr>
            <a:r>
              <a:rPr lang="en-US" sz="3200" dirty="0">
                <a:solidFill>
                  <a:srgbClr val="0070C0"/>
                </a:solidFill>
                <a:latin typeface="Times New Roman" panose="02020603050405020304" pitchFamily="18" charset="0"/>
                <a:cs typeface="Times New Roman" panose="02020603050405020304" pitchFamily="18" charset="0"/>
              </a:rPr>
              <a:t>3-A third stage is the implementation of policy changes</a:t>
            </a:r>
            <a:r>
              <a:rPr lang="en-US" sz="3200" dirty="0">
                <a:solidFill>
                  <a:prstClr val="black"/>
                </a:solidFill>
                <a:latin typeface="Times New Roman" panose="02020603050405020304" pitchFamily="18" charset="0"/>
                <a:cs typeface="Times New Roman" panose="02020603050405020304" pitchFamily="18" charset="0"/>
              </a:rPr>
              <a:t>. This step usually </a:t>
            </a:r>
            <a:r>
              <a:rPr lang="ar-IQ" sz="3200" dirty="0" smtClean="0">
                <a:solidFill>
                  <a:prstClr val="black"/>
                </a:solidFill>
                <a:latin typeface="Times New Roman" panose="02020603050405020304" pitchFamily="18" charset="0"/>
                <a:cs typeface="Times New Roman" panose="02020603050405020304" pitchFamily="18" charset="0"/>
              </a:rPr>
              <a:t>تطبيق</a:t>
            </a:r>
            <a:r>
              <a:rPr lang="en-US" sz="3200" dirty="0" smtClean="0">
                <a:solidFill>
                  <a:prstClr val="black"/>
                </a:solidFill>
                <a:latin typeface="Times New Roman" panose="02020603050405020304" pitchFamily="18" charset="0"/>
                <a:cs typeface="Times New Roman" panose="02020603050405020304" pitchFamily="18" charset="0"/>
              </a:rPr>
              <a:t>includes </a:t>
            </a:r>
            <a:r>
              <a:rPr lang="en-US" sz="3200" dirty="0">
                <a:solidFill>
                  <a:prstClr val="black"/>
                </a:solidFill>
                <a:latin typeface="Times New Roman" panose="02020603050405020304" pitchFamily="18" charset="0"/>
                <a:cs typeface="Times New Roman" panose="02020603050405020304" pitchFamily="18" charset="0"/>
              </a:rPr>
              <a:t>defining the agencies and organizations involved and distributing responsibilities to each. To be successful, this stage usually requires agency communication and cooperation, sufficient funds and staff, and overall compliance to the new approach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4-The </a:t>
            </a:r>
            <a:r>
              <a:rPr lang="en-US" sz="3200" dirty="0">
                <a:solidFill>
                  <a:srgbClr val="0070C0"/>
                </a:solidFill>
                <a:latin typeface="Times New Roman" panose="02020603050405020304" pitchFamily="18" charset="0"/>
                <a:cs typeface="Times New Roman" panose="02020603050405020304" pitchFamily="18" charset="0"/>
              </a:rPr>
              <a:t>final stage in the process, known as evaluation and maintenance</a:t>
            </a:r>
            <a:r>
              <a:rPr lang="en-US" sz="3200" dirty="0">
                <a:solidFill>
                  <a:prstClr val="black"/>
                </a:solidFill>
                <a:latin typeface="Times New Roman" panose="02020603050405020304" pitchFamily="18" charset="0"/>
                <a:cs typeface="Times New Roman" panose="02020603050405020304" pitchFamily="18" charset="0"/>
              </a:rPr>
              <a:t>, is typically </a:t>
            </a:r>
            <a:r>
              <a:rPr lang="en-US" sz="3200" dirty="0" smtClean="0">
                <a:solidFill>
                  <a:prstClr val="black"/>
                </a:solidFill>
                <a:latin typeface="Times New Roman" panose="02020603050405020304" pitchFamily="18" charset="0"/>
                <a:cs typeface="Times New Roman" panose="02020603050405020304" pitchFamily="18" charset="0"/>
              </a:rPr>
              <a:t>an </a:t>
            </a:r>
            <a:r>
              <a:rPr lang="en-US" sz="3200" dirty="0">
                <a:solidFill>
                  <a:prstClr val="black"/>
                </a:solidFill>
                <a:latin typeface="Times New Roman" panose="02020603050405020304" pitchFamily="18" charset="0"/>
                <a:cs typeface="Times New Roman" panose="02020603050405020304" pitchFamily="18" charset="0"/>
              </a:rPr>
              <a:t>ongoing one. While the importance of this step has not always been emphasized, modern policy makers often incorporate tools for evaluation into the formulation stage.</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43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a:solidFill>
                  <a:srgbClr val="FF0000"/>
                </a:solidFill>
                <a:latin typeface="Times New Roman" panose="02020603050405020304" pitchFamily="18" charset="0"/>
                <a:cs typeface="Times New Roman" panose="02020603050405020304" pitchFamily="18" charset="0"/>
              </a:rPr>
              <a:t>Conclusion </a:t>
            </a:r>
            <a:endParaRPr lang="en-US" sz="3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The </a:t>
            </a:r>
            <a:r>
              <a:rPr lang="en-US" sz="3200" dirty="0">
                <a:solidFill>
                  <a:srgbClr val="0070C0"/>
                </a:solidFill>
                <a:latin typeface="Times New Roman" panose="02020603050405020304" pitchFamily="18" charset="0"/>
                <a:cs typeface="Times New Roman" panose="02020603050405020304" pitchFamily="18" charset="0"/>
              </a:rPr>
              <a:t>origin of social problems lies not in a single cause but in many causes and that cannot be put under a single category. </a:t>
            </a:r>
            <a:endParaRPr lang="en-US" sz="3200" dirty="0" smtClean="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A </a:t>
            </a:r>
            <a:r>
              <a:rPr lang="en-US" sz="3200" dirty="0">
                <a:solidFill>
                  <a:srgbClr val="0070C0"/>
                </a:solidFill>
                <a:latin typeface="Times New Roman" panose="02020603050405020304" pitchFamily="18" charset="0"/>
                <a:cs typeface="Times New Roman" panose="02020603050405020304" pitchFamily="18" charset="0"/>
              </a:rPr>
              <a:t>problem may be due to a combination of physical, biological, mental, and cultural factors or any one of them. </a:t>
            </a:r>
            <a:endParaRPr lang="en-US" sz="3200" dirty="0" smtClean="0">
              <a:solidFill>
                <a:srgbClr val="0070C0"/>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No </a:t>
            </a:r>
            <a:r>
              <a:rPr lang="en-US" sz="3200" dirty="0">
                <a:solidFill>
                  <a:srgbClr val="0070C0"/>
                </a:solidFill>
                <a:latin typeface="Times New Roman" panose="02020603050405020304" pitchFamily="18" charset="0"/>
                <a:cs typeface="Times New Roman" panose="02020603050405020304" pitchFamily="18" charset="0"/>
              </a:rPr>
              <a:t>hard-and-fast rule can be laid down about the causes of social problems.</a:t>
            </a:r>
          </a:p>
        </p:txBody>
      </p:sp>
    </p:spTree>
    <p:extLst>
      <p:ext uri="{BB962C8B-B14F-4D97-AF65-F5344CB8AC3E}">
        <p14:creationId xmlns:p14="http://schemas.microsoft.com/office/powerpoint/2010/main" val="391875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064" y="967786"/>
            <a:ext cx="11400935" cy="4351338"/>
          </a:xfrm>
        </p:spPr>
        <p:txBody>
          <a:bodyPr>
            <a:normAutofit lnSpcReduction="10000"/>
          </a:bodyPr>
          <a:lstStyle/>
          <a:p>
            <a:pPr marL="0" indent="0">
              <a:buNone/>
            </a:pPr>
            <a:r>
              <a:rPr lang="en-US" sz="4400" dirty="0" smtClean="0">
                <a:solidFill>
                  <a:srgbClr val="FF0000"/>
                </a:solidFill>
                <a:latin typeface="Times New Roman" panose="02020603050405020304" pitchFamily="18" charset="0"/>
                <a:cs typeface="Times New Roman" panose="02020603050405020304" pitchFamily="18" charset="0"/>
              </a:rPr>
              <a:t>Quiz</a:t>
            </a:r>
          </a:p>
          <a:p>
            <a:pPr marL="0" indent="0">
              <a:buNone/>
            </a:pPr>
            <a:r>
              <a:rPr lang="en-US" sz="3600" dirty="0" smtClean="0">
                <a:latin typeface="Times New Roman" panose="02020603050405020304" pitchFamily="18" charset="0"/>
                <a:cs typeface="Times New Roman" panose="02020603050405020304" pitchFamily="18" charset="0"/>
              </a:rPr>
              <a:t>1- Enumerate the </a:t>
            </a:r>
            <a:r>
              <a:rPr lang="en-US" sz="3200" dirty="0" smtClean="0">
                <a:latin typeface="Times New Roman" panose="02020603050405020304" pitchFamily="18" charset="0"/>
                <a:cs typeface="Times New Roman" panose="02020603050405020304" pitchFamily="18" charset="0"/>
              </a:rPr>
              <a:t>Features </a:t>
            </a:r>
            <a:r>
              <a:rPr lang="en-US" sz="3200" dirty="0">
                <a:latin typeface="Times New Roman" panose="02020603050405020304" pitchFamily="18" charset="0"/>
                <a:cs typeface="Times New Roman" panose="02020603050405020304" pitchFamily="18" charset="0"/>
              </a:rPr>
              <a:t>of Social </a:t>
            </a:r>
            <a:r>
              <a:rPr lang="en-US" sz="3200" dirty="0" smtClean="0">
                <a:latin typeface="Times New Roman" panose="02020603050405020304" pitchFamily="18" charset="0"/>
                <a:cs typeface="Times New Roman" panose="02020603050405020304" pitchFamily="18" charset="0"/>
              </a:rPr>
              <a:t>Problems</a:t>
            </a:r>
            <a:endParaRPr lang="en-US" sz="3600" b="1" u="sng" dirty="0" smtClean="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2- Enumerate the causes of unemployment </a:t>
            </a:r>
          </a:p>
          <a:p>
            <a:pPr marL="0" indent="0">
              <a:buNone/>
            </a:pPr>
            <a:r>
              <a:rPr lang="en-US" sz="3600" dirty="0" smtClean="0">
                <a:latin typeface="Times New Roman" panose="02020603050405020304" pitchFamily="18" charset="0"/>
                <a:cs typeface="Times New Roman" panose="02020603050405020304" pitchFamily="18" charset="0"/>
              </a:rPr>
              <a:t>3- Enumerate the effects of unemployment</a:t>
            </a:r>
            <a:endParaRPr lang="ar-IQ" sz="3600" dirty="0" smtClean="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4- Define drug addition and what are the main causes of it </a:t>
            </a:r>
          </a:p>
          <a:p>
            <a:pPr marL="0" indent="0">
              <a:buNone/>
            </a:pPr>
            <a:r>
              <a:rPr lang="en-US" sz="3600" dirty="0" smtClean="0">
                <a:latin typeface="Times New Roman" panose="02020603050405020304" pitchFamily="18" charset="0"/>
                <a:cs typeface="Times New Roman" panose="02020603050405020304" pitchFamily="18" charset="0"/>
              </a:rPr>
              <a:t>5- What are the main methods to control drug addition</a:t>
            </a:r>
          </a:p>
          <a:p>
            <a:pPr marL="0" indent="0">
              <a:buNone/>
            </a:pPr>
            <a:r>
              <a:rPr lang="en-US" sz="3600" dirty="0" smtClean="0">
                <a:latin typeface="Times New Roman" panose="02020603050405020304" pitchFamily="18" charset="0"/>
                <a:cs typeface="Times New Roman" panose="02020603050405020304" pitchFamily="18" charset="0"/>
              </a:rPr>
              <a:t>6- what are the main steps in facing social problems  </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528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5400" dirty="0" smtClean="0"/>
              <a:t>                                        </a:t>
            </a:r>
          </a:p>
          <a:p>
            <a:pPr marL="0" indent="0" algn="just">
              <a:buNone/>
            </a:pPr>
            <a:r>
              <a:rPr lang="ar-IQ" sz="5400" dirty="0" smtClean="0">
                <a:solidFill>
                  <a:srgbClr val="FF0000"/>
                </a:solidFill>
                <a:latin typeface="Times New Roman" panose="02020603050405020304" pitchFamily="18" charset="0"/>
                <a:cs typeface="Times New Roman" panose="02020603050405020304" pitchFamily="18" charset="0"/>
              </a:rPr>
              <a:t>                    </a:t>
            </a:r>
            <a:r>
              <a:rPr lang="en-US" sz="5400" dirty="0" smtClean="0">
                <a:solidFill>
                  <a:srgbClr val="FF0000"/>
                </a:solidFill>
                <a:latin typeface="Times New Roman" panose="02020603050405020304" pitchFamily="18" charset="0"/>
                <a:cs typeface="Times New Roman" panose="02020603050405020304" pitchFamily="18" charset="0"/>
              </a:rPr>
              <a:t>Thank you </a:t>
            </a:r>
            <a:endParaRPr lang="en-US" sz="5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222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lnSpc>
                <a:spcPct val="100000"/>
              </a:lnSpc>
              <a:spcBef>
                <a:spcPct val="20000"/>
              </a:spcBef>
              <a:buNone/>
              <a:defRPr/>
            </a:pPr>
            <a:r>
              <a:rPr lang="en-US" sz="3200" b="1" dirty="0">
                <a:solidFill>
                  <a:prstClr val="black"/>
                </a:solidFill>
                <a:latin typeface="Garamond" panose="02020404030301010803" pitchFamily="18" charset="0"/>
              </a:rPr>
              <a:t>A social problem is a condition that at least some</a:t>
            </a:r>
            <a:r>
              <a:rPr lang="ar-IQ" sz="3200" b="1" dirty="0">
                <a:solidFill>
                  <a:prstClr val="black"/>
                </a:solidFill>
                <a:latin typeface="Garamond" panose="02020404030301010803" pitchFamily="18" charset="0"/>
                <a:cs typeface="Times New Roman" panose="02020603050405020304" pitchFamily="18" charset="0"/>
              </a:rPr>
              <a:t> </a:t>
            </a:r>
            <a:r>
              <a:rPr lang="en-US" sz="3200" b="1" dirty="0">
                <a:solidFill>
                  <a:prstClr val="black"/>
                </a:solidFill>
                <a:latin typeface="Garamond" panose="02020404030301010803" pitchFamily="18" charset="0"/>
              </a:rPr>
              <a:t>people in a community view as being undesirable. </a:t>
            </a:r>
            <a:endParaRPr lang="ar-IQ" sz="3200" b="1" dirty="0" smtClean="0">
              <a:solidFill>
                <a:prstClr val="black"/>
              </a:solidFill>
              <a:latin typeface="Garamond" panose="02020404030301010803" pitchFamily="18" charset="0"/>
            </a:endParaRPr>
          </a:p>
          <a:p>
            <a:pPr marL="0" lvl="0" indent="0" algn="just">
              <a:lnSpc>
                <a:spcPct val="100000"/>
              </a:lnSpc>
              <a:spcBef>
                <a:spcPct val="20000"/>
              </a:spcBef>
              <a:buNone/>
              <a:defRPr/>
            </a:pPr>
            <a:r>
              <a:rPr lang="en-US" sz="3200" b="1" dirty="0" smtClean="0">
                <a:solidFill>
                  <a:prstClr val="black"/>
                </a:solidFill>
                <a:latin typeface="Garamond" panose="02020404030301010803" pitchFamily="18" charset="0"/>
              </a:rPr>
              <a:t>Everyone </a:t>
            </a:r>
            <a:r>
              <a:rPr lang="en-US" sz="3200" b="1" dirty="0">
                <a:solidFill>
                  <a:prstClr val="black"/>
                </a:solidFill>
                <a:latin typeface="Garamond" panose="02020404030301010803" pitchFamily="18" charset="0"/>
              </a:rPr>
              <a:t>would agree about some social problems, such as murders and road  traffic deaths. </a:t>
            </a:r>
            <a:endParaRPr lang="en-US" sz="3200" b="1" dirty="0" smtClean="0">
              <a:solidFill>
                <a:prstClr val="black"/>
              </a:solidFill>
              <a:latin typeface="Garamond" panose="02020404030301010803" pitchFamily="18" charset="0"/>
            </a:endParaRPr>
          </a:p>
          <a:p>
            <a:pPr marL="0" lvl="0" indent="0" algn="just">
              <a:lnSpc>
                <a:spcPct val="100000"/>
              </a:lnSpc>
              <a:spcBef>
                <a:spcPct val="20000"/>
              </a:spcBef>
              <a:buNone/>
              <a:defRPr/>
            </a:pPr>
            <a:r>
              <a:rPr lang="en-US" sz="3200" b="1" dirty="0" smtClean="0">
                <a:solidFill>
                  <a:prstClr val="black"/>
                </a:solidFill>
                <a:latin typeface="Garamond" panose="02020404030301010803" pitchFamily="18" charset="0"/>
              </a:rPr>
              <a:t>Other </a:t>
            </a:r>
            <a:r>
              <a:rPr lang="en-US" sz="3200" b="1" dirty="0">
                <a:solidFill>
                  <a:prstClr val="black"/>
                </a:solidFill>
                <a:latin typeface="Garamond" panose="02020404030301010803" pitchFamily="18" charset="0"/>
              </a:rPr>
              <a:t>social problems may be viewed as such by certain groups of people. </a:t>
            </a:r>
            <a:endParaRPr lang="ar-IQ" sz="3200" b="1" dirty="0">
              <a:solidFill>
                <a:prstClr val="black"/>
              </a:solidFill>
              <a:latin typeface="Garamond" panose="02020404030301010803"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17095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377" y="1127962"/>
            <a:ext cx="10515600" cy="5093934"/>
          </a:xfrm>
        </p:spPr>
        <p:txBody>
          <a:bodyPr>
            <a:normAutofit lnSpcReduction="10000"/>
          </a:bodyPr>
          <a:lstStyle/>
          <a:p>
            <a:pPr marL="0" indent="0" algn="just">
              <a:buNone/>
            </a:pPr>
            <a:r>
              <a:rPr lang="en-US" sz="3200" dirty="0" smtClean="0">
                <a:latin typeface="Times New Roman" panose="02020603050405020304" pitchFamily="18" charset="0"/>
                <a:cs typeface="Times New Roman" panose="02020603050405020304" pitchFamily="18" charset="0"/>
              </a:rPr>
              <a:t>Teenagers </a:t>
            </a:r>
            <a:r>
              <a:rPr lang="en-US" sz="3200" dirty="0">
                <a:latin typeface="Times New Roman" panose="02020603050405020304" pitchFamily="18" charset="0"/>
                <a:cs typeface="Times New Roman" panose="02020603050405020304" pitchFamily="18" charset="0"/>
              </a:rPr>
              <a:t>who play loud music in a public park obviously do not view it as a problem, but some other people may consider it an undesirable social condition.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Some </a:t>
            </a:r>
            <a:r>
              <a:rPr lang="en-US" sz="3200" dirty="0">
                <a:latin typeface="Times New Roman" panose="02020603050405020304" pitchFamily="18" charset="0"/>
                <a:cs typeface="Times New Roman" panose="02020603050405020304" pitchFamily="18" charset="0"/>
              </a:rPr>
              <a:t>nonsmokers view smoking as an undesirable social condition that should be banned or restricted in public buildings. </a:t>
            </a:r>
            <a:endParaRPr lang="ar-IQ"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Every </a:t>
            </a:r>
            <a:r>
              <a:rPr lang="en-US" sz="3200" dirty="0">
                <a:latin typeface="Times New Roman" panose="02020603050405020304" pitchFamily="18" charset="0"/>
                <a:cs typeface="Times New Roman" panose="02020603050405020304" pitchFamily="18" charset="0"/>
              </a:rPr>
              <a:t>newspaper is filled with stories about undesirable social conditions. Examples include crime, violence, drug abuse, and environmental problems.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Such </a:t>
            </a:r>
            <a:r>
              <a:rPr lang="en-US" sz="3200" dirty="0">
                <a:latin typeface="Times New Roman" panose="02020603050405020304" pitchFamily="18" charset="0"/>
                <a:cs typeface="Times New Roman" panose="02020603050405020304" pitchFamily="18" charset="0"/>
              </a:rPr>
              <a:t>social problems can be found at the local, state, national and international levels.</a:t>
            </a:r>
          </a:p>
        </p:txBody>
      </p:sp>
    </p:spTree>
    <p:extLst>
      <p:ext uri="{BB962C8B-B14F-4D97-AF65-F5344CB8AC3E}">
        <p14:creationId xmlns:p14="http://schemas.microsoft.com/office/powerpoint/2010/main" val="399034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889" y="706272"/>
            <a:ext cx="10515600" cy="5666247"/>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Sociology is primarily concerned with the study of social disorganization and social problems</a:t>
            </a:r>
            <a:r>
              <a:rPr lang="en-US" sz="3200" dirty="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Social problems show abnormal or pathological signs in social relationships. These are the conditions that threaten the wellbeing of the society.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2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0334"/>
            <a:ext cx="10515600" cy="4351338"/>
          </a:xfrm>
        </p:spPr>
        <p:txBody>
          <a:bodyPr>
            <a:normAutofit fontScale="92500" lnSpcReduction="10000"/>
          </a:bodyPr>
          <a:lstStyle/>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Cause of social problems </a:t>
            </a:r>
          </a:p>
          <a:p>
            <a:pPr marL="0" indent="0">
              <a:buNone/>
            </a:pPr>
            <a:r>
              <a:rPr lang="en-US" sz="3200" dirty="0" smtClean="0">
                <a:latin typeface="Times New Roman" panose="02020603050405020304" pitchFamily="18" charset="0"/>
                <a:cs typeface="Times New Roman" panose="02020603050405020304" pitchFamily="18" charset="0"/>
              </a:rPr>
              <a:t>Generally, the following causes lead to social problems:</a:t>
            </a:r>
          </a:p>
          <a:p>
            <a:pPr marL="0" indent="0">
              <a:buNone/>
            </a:pPr>
            <a:r>
              <a:rPr lang="en-US" sz="3200" dirty="0" smtClean="0">
                <a:latin typeface="Times New Roman" panose="02020603050405020304" pitchFamily="18" charset="0"/>
                <a:cs typeface="Times New Roman" panose="02020603050405020304" pitchFamily="18" charset="0"/>
              </a:rPr>
              <a:t> ❑ Maladjustments among the individuals due to different social, cultural, and economic settings </a:t>
            </a:r>
          </a:p>
          <a:p>
            <a:pPr marL="0" indent="0">
              <a:buNone/>
            </a:pPr>
            <a:r>
              <a:rPr lang="en-US" sz="3200" dirty="0" smtClean="0">
                <a:latin typeface="Times New Roman" panose="02020603050405020304" pitchFamily="18" charset="0"/>
                <a:cs typeface="Times New Roman" panose="02020603050405020304" pitchFamily="18" charset="0"/>
              </a:rPr>
              <a:t>❑ Ineffective means of social control </a:t>
            </a:r>
          </a:p>
          <a:p>
            <a:pPr marL="0" indent="0">
              <a:buNone/>
            </a:pPr>
            <a:r>
              <a:rPr lang="en-US" sz="3200" dirty="0" smtClean="0">
                <a:latin typeface="Times New Roman" panose="02020603050405020304" pitchFamily="18" charset="0"/>
                <a:cs typeface="Times New Roman" panose="02020603050405020304" pitchFamily="18" charset="0"/>
              </a:rPr>
              <a:t>❑ Conflict of values and their degeneration </a:t>
            </a:r>
          </a:p>
          <a:p>
            <a:pPr marL="0" indent="0">
              <a:buNone/>
            </a:pPr>
            <a:r>
              <a:rPr lang="en-US" sz="3200" dirty="0" smtClean="0">
                <a:latin typeface="Times New Roman" panose="02020603050405020304" pitchFamily="18" charset="0"/>
                <a:cs typeface="Times New Roman" panose="02020603050405020304" pitchFamily="18" charset="0"/>
              </a:rPr>
              <a:t>❑ Malfunctioning of social, economic, political, and religious systems </a:t>
            </a:r>
          </a:p>
          <a:p>
            <a:pPr marL="0" indent="0">
              <a:buNone/>
            </a:pPr>
            <a:r>
              <a:rPr lang="en-US" sz="3200" dirty="0" smtClean="0">
                <a:latin typeface="Times New Roman" panose="02020603050405020304" pitchFamily="18" charset="0"/>
                <a:cs typeface="Times New Roman" panose="02020603050405020304" pitchFamily="18" charset="0"/>
              </a:rPr>
              <a:t>❑ Incompatible rates of social change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12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973" y="343285"/>
            <a:ext cx="10515600" cy="4351338"/>
          </a:xfrm>
        </p:spPr>
        <p:txBody>
          <a:bodyPr>
            <a:noAutofit/>
          </a:bodyPr>
          <a:lstStyle/>
          <a:p>
            <a:pPr marL="0" indent="0" algn="just">
              <a:buNone/>
            </a:pPr>
            <a:r>
              <a:rPr lang="en-US" sz="3200" b="1" u="sng" dirty="0" smtClean="0">
                <a:solidFill>
                  <a:srgbClr val="FF0000"/>
                </a:solidFill>
                <a:latin typeface="Times New Roman" panose="02020603050405020304" pitchFamily="18" charset="0"/>
                <a:cs typeface="Times New Roman" panose="02020603050405020304" pitchFamily="18" charset="0"/>
              </a:rPr>
              <a:t>Features of Social Problems</a:t>
            </a:r>
          </a:p>
          <a:p>
            <a:pPr marL="0" indent="0" algn="just">
              <a:buNone/>
            </a:pPr>
            <a:r>
              <a:rPr lang="en-US" sz="3200" dirty="0" smtClean="0">
                <a:latin typeface="Times New Roman" panose="02020603050405020304" pitchFamily="18" charset="0"/>
                <a:cs typeface="Times New Roman" panose="02020603050405020304" pitchFamily="18" charset="0"/>
              </a:rPr>
              <a:t>❑ Social problems are deviations from the general norms (rules) of the society by a large number of members. This is called anomie. </a:t>
            </a:r>
          </a:p>
          <a:p>
            <a:pPr marL="0" indent="0" algn="just">
              <a:buNone/>
            </a:pPr>
            <a:r>
              <a:rPr lang="en-US" sz="3200" dirty="0" smtClean="0">
                <a:latin typeface="Times New Roman" panose="02020603050405020304" pitchFamily="18" charset="0"/>
                <a:cs typeface="Times New Roman" panose="02020603050405020304" pitchFamily="18" charset="0"/>
              </a:rPr>
              <a:t>❑ Social problems are common to all societies, but they vary from society to society. </a:t>
            </a:r>
          </a:p>
          <a:p>
            <a:pPr marL="0" indent="0" algn="just">
              <a:buNone/>
            </a:pPr>
            <a:r>
              <a:rPr lang="en-US" sz="3200" dirty="0" smtClean="0">
                <a:latin typeface="Times New Roman" panose="02020603050405020304" pitchFamily="18" charset="0"/>
                <a:cs typeface="Times New Roman" panose="02020603050405020304" pitchFamily="18" charset="0"/>
              </a:rPr>
              <a:t>❑ All social problems are interconnected. </a:t>
            </a:r>
          </a:p>
          <a:p>
            <a:pPr marL="0" indent="0" algn="just">
              <a:buNone/>
            </a:pPr>
            <a:r>
              <a:rPr lang="en-US" sz="3200" dirty="0" smtClean="0">
                <a:latin typeface="Times New Roman" panose="02020603050405020304" pitchFamily="18" charset="0"/>
                <a:cs typeface="Times New Roman" panose="02020603050405020304" pitchFamily="18" charset="0"/>
              </a:rPr>
              <a:t>❑ Social problems are harmful to the society. They threaten the wellbeing of the society and disrupt the social equilibrium. ❑ Social problems require collective effort for their solution. ❑ Social problems arise due to social maladjustments. They are the pathological conditions of the society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1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Elements of Social Problems </a:t>
            </a:r>
          </a:p>
          <a:p>
            <a:pPr marL="0" indent="0">
              <a:buNone/>
            </a:pPr>
            <a:r>
              <a:rPr lang="en-US" sz="3200" dirty="0" smtClean="0">
                <a:latin typeface="Times New Roman" panose="02020603050405020304" pitchFamily="18" charset="0"/>
                <a:cs typeface="Times New Roman" panose="02020603050405020304" pitchFamily="18" charset="0"/>
              </a:rPr>
              <a:t>The following three elements must be identified in social problems: </a:t>
            </a:r>
          </a:p>
          <a:p>
            <a:pPr marL="514350" indent="-514350">
              <a:buAutoNum type="arabicPeriod"/>
            </a:pPr>
            <a:r>
              <a:rPr lang="en-US" sz="3200" dirty="0" smtClean="0">
                <a:latin typeface="Times New Roman" panose="02020603050405020304" pitchFamily="18" charset="0"/>
                <a:cs typeface="Times New Roman" panose="02020603050405020304" pitchFamily="18" charset="0"/>
              </a:rPr>
              <a:t>A large number of people are involved in the problem or affected by it. </a:t>
            </a:r>
          </a:p>
          <a:p>
            <a:pPr marL="514350" indent="-514350">
              <a:buAutoNum type="arabicPeriod"/>
            </a:pPr>
            <a:r>
              <a:rPr lang="en-US" sz="3200" dirty="0" smtClean="0">
                <a:latin typeface="Times New Roman" panose="02020603050405020304" pitchFamily="18" charset="0"/>
                <a:cs typeface="Times New Roman" panose="02020603050405020304" pitchFamily="18" charset="0"/>
              </a:rPr>
              <a:t>The problem is considered as undesirable by the society.</a:t>
            </a:r>
          </a:p>
          <a:p>
            <a:pPr marL="514350" indent="-514350">
              <a:buAutoNum type="arabicPeriod"/>
            </a:pPr>
            <a:r>
              <a:rPr lang="en-US" sz="3200" dirty="0" smtClean="0">
                <a:latin typeface="Times New Roman" panose="02020603050405020304" pitchFamily="18" charset="0"/>
                <a:cs typeface="Times New Roman" panose="02020603050405020304" pitchFamily="18" charset="0"/>
              </a:rPr>
              <a:t>Something should be done to rectify </a:t>
            </a:r>
            <a:r>
              <a:rPr lang="ar-IQ" sz="3200" dirty="0" smtClean="0">
                <a:latin typeface="Times New Roman" panose="02020603050405020304" pitchFamily="18" charset="0"/>
                <a:cs typeface="Times New Roman" panose="02020603050405020304" pitchFamily="18" charset="0"/>
              </a:rPr>
              <a:t>تعديل</a:t>
            </a:r>
            <a:r>
              <a:rPr lang="en-US" sz="3200" dirty="0" smtClean="0">
                <a:latin typeface="Times New Roman" panose="02020603050405020304" pitchFamily="18" charset="0"/>
                <a:cs typeface="Times New Roman" panose="02020603050405020304" pitchFamily="18" charset="0"/>
              </a:rPr>
              <a:t> the problem.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41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814" y="692481"/>
            <a:ext cx="10515600" cy="5590331"/>
          </a:xfrm>
        </p:spPr>
        <p:txBody>
          <a:bodyPr>
            <a:noAutofit/>
          </a:bodyPr>
          <a:lstStyle/>
          <a:p>
            <a:pPr marL="0" indent="0" algn="just">
              <a:buNone/>
            </a:pPr>
            <a:r>
              <a:rPr lang="en-US" sz="3200" b="1" u="sng" dirty="0" smtClean="0">
                <a:solidFill>
                  <a:srgbClr val="FF0000"/>
                </a:solidFill>
                <a:latin typeface="Times New Roman" panose="02020603050405020304" pitchFamily="18" charset="0"/>
                <a:cs typeface="Times New Roman" panose="02020603050405020304" pitchFamily="18" charset="0"/>
              </a:rPr>
              <a:t>Classifications of Social Problems </a:t>
            </a:r>
          </a:p>
          <a:p>
            <a:pPr marL="0" indent="0" algn="just">
              <a:buNone/>
            </a:pPr>
            <a:r>
              <a:rPr lang="en-US" sz="3200" dirty="0" smtClean="0">
                <a:latin typeface="Times New Roman" panose="02020603050405020304" pitchFamily="18" charset="0"/>
                <a:cs typeface="Times New Roman" panose="02020603050405020304" pitchFamily="18" charset="0"/>
              </a:rPr>
              <a:t>Some sociologists have made some attempts to classify social problems. </a:t>
            </a:r>
            <a:r>
              <a:rPr lang="en-US" sz="3200" dirty="0" smtClean="0">
                <a:solidFill>
                  <a:srgbClr val="FF0000"/>
                </a:solidFill>
                <a:latin typeface="Times New Roman" panose="02020603050405020304" pitchFamily="18" charset="0"/>
                <a:cs typeface="Times New Roman" panose="02020603050405020304" pitchFamily="18" charset="0"/>
              </a:rPr>
              <a:t>Harold A. Phelps </a:t>
            </a:r>
            <a:r>
              <a:rPr lang="en-US" sz="3200" dirty="0" smtClean="0">
                <a:latin typeface="Times New Roman" panose="02020603050405020304" pitchFamily="18" charset="0"/>
                <a:cs typeface="Times New Roman" panose="02020603050405020304" pitchFamily="18" charset="0"/>
              </a:rPr>
              <a:t>classified them under four categories: </a:t>
            </a:r>
          </a:p>
          <a:p>
            <a:pPr algn="just"/>
            <a:r>
              <a:rPr lang="en-US" sz="3200" dirty="0" smtClean="0">
                <a:latin typeface="Times New Roman" panose="02020603050405020304" pitchFamily="18" charset="0"/>
                <a:cs typeface="Times New Roman" panose="02020603050405020304" pitchFamily="18" charset="0"/>
              </a:rPr>
              <a:t>Economic (poverty, unemployment, dependency, and so on),</a:t>
            </a:r>
          </a:p>
          <a:p>
            <a:pPr algn="just"/>
            <a:r>
              <a:rPr lang="en-US" sz="3200" dirty="0" smtClean="0">
                <a:latin typeface="Times New Roman" panose="02020603050405020304" pitchFamily="18" charset="0"/>
                <a:cs typeface="Times New Roman" panose="02020603050405020304" pitchFamily="18" charset="0"/>
              </a:rPr>
              <a:t>Biological </a:t>
            </a:r>
            <a:r>
              <a:rPr lang="ar-IQ"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like (physical diseases and defects), </a:t>
            </a:r>
          </a:p>
          <a:p>
            <a:pPr algn="just"/>
            <a:r>
              <a:rPr lang="en-US" sz="3200" dirty="0" smtClean="0">
                <a:latin typeface="Times New Roman" panose="02020603050405020304" pitchFamily="18" charset="0"/>
                <a:cs typeface="Times New Roman" panose="02020603050405020304" pitchFamily="18" charset="0"/>
              </a:rPr>
              <a:t>Bio-psychological  like (neurosis, psychosis, suicide, and alcoholism), and</a:t>
            </a:r>
          </a:p>
          <a:p>
            <a:pPr algn="just"/>
            <a:r>
              <a:rPr lang="en-US" sz="3200" dirty="0" smtClean="0">
                <a:latin typeface="Times New Roman" panose="02020603050405020304" pitchFamily="18" charset="0"/>
                <a:cs typeface="Times New Roman" panose="02020603050405020304" pitchFamily="18" charset="0"/>
              </a:rPr>
              <a:t> Cultural  like (problems of old age, homeless and widowed, illegitimacy, crime, and juvenile delinquency </a:t>
            </a:r>
            <a:r>
              <a:rPr lang="ar-IQ" sz="3200" dirty="0" smtClean="0">
                <a:latin typeface="Times New Roman" panose="02020603050405020304" pitchFamily="18" charset="0"/>
                <a:cs typeface="Times New Roman" panose="02020603050405020304" pitchFamily="18" charset="0"/>
              </a:rPr>
              <a:t>جنوح</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060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1843</Words>
  <Application>Microsoft Office PowerPoint</Application>
  <PresentationFormat>Widescreen</PresentationFormat>
  <Paragraphs>136</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Garamond</vt:lpstr>
      <vt:lpstr>Times New Roman</vt:lpstr>
      <vt:lpstr>Office Theme</vt:lpstr>
      <vt:lpstr>Social problems  L10 Prof. Dr.Samira.M.Ebrahim 2023-2024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50</cp:revision>
  <dcterms:created xsi:type="dcterms:W3CDTF">2023-08-01T05:11:59Z</dcterms:created>
  <dcterms:modified xsi:type="dcterms:W3CDTF">2023-12-06T14:09:55Z</dcterms:modified>
</cp:coreProperties>
</file>